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992"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57502025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11708" y="744575"/>
            <a:ext cx="8520599" cy="2052599"/>
          </a:xfrm>
          <a:prstGeom prst="rect">
            <a:avLst/>
          </a:prstGeom>
        </p:spPr>
        <p:txBody>
          <a:bodyPr lIns="91425" tIns="91425" rIns="91425" bIns="91425" anchor="b" anchorCtr="0"/>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a:endParaRPr/>
          </a:p>
        </p:txBody>
      </p:sp>
      <p:sp>
        <p:nvSpPr>
          <p:cNvPr id="10" name="Shape 10"/>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a:endParaRPr/>
          </a:p>
        </p:txBody>
      </p:sp>
      <p:sp>
        <p:nvSpPr>
          <p:cNvPr id="11" name="Shape 1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1106125"/>
            <a:ext cx="8520599" cy="1963500"/>
          </a:xfrm>
          <a:prstGeom prst="rect">
            <a:avLst/>
          </a:prstGeom>
        </p:spPr>
        <p:txBody>
          <a:bodyPr lIns="91425" tIns="91425" rIns="91425" bIns="91425" anchor="b" anchorCtr="0"/>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a:endParaRPr/>
          </a:p>
        </p:txBody>
      </p:sp>
      <p:sp>
        <p:nvSpPr>
          <p:cNvPr id="45" name="Shape 45"/>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11700" y="2150850"/>
            <a:ext cx="8520599" cy="841800"/>
          </a:xfrm>
          <a:prstGeom prst="rect">
            <a:avLst/>
          </a:prstGeom>
        </p:spPr>
        <p:txBody>
          <a:bodyPr lIns="91425" tIns="91425" rIns="91425" bIns="91425" anchor="ctr" anchorCtr="0"/>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2" name="Shape 22"/>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29" name="Shape 29"/>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90250" y="450150"/>
            <a:ext cx="6367800" cy="4090800"/>
          </a:xfrm>
          <a:prstGeom prst="rect">
            <a:avLst/>
          </a:prstGeom>
        </p:spPr>
        <p:txBody>
          <a:bodyPr lIns="91425" tIns="91425" rIns="91425" bIns="91425" anchor="ctr"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36" name="Shape 36"/>
          <p:cNvSpPr txBox="1">
            <a:spLocks noGrp="1"/>
          </p:cNvSpPr>
          <p:nvPr>
            <p:ph type="title"/>
          </p:nvPr>
        </p:nvSpPr>
        <p:spPr>
          <a:xfrm>
            <a:off x="265500" y="1233175"/>
            <a:ext cx="4045199" cy="14823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37" name="Shape 37"/>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38" name="Shape 38"/>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42" name="Shape 4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311708" y="744575"/>
            <a:ext cx="8520599" cy="2052599"/>
          </a:xfrm>
          <a:prstGeom prst="rect">
            <a:avLst/>
          </a:prstGeom>
        </p:spPr>
        <p:txBody>
          <a:bodyPr lIns="91425" tIns="91425" rIns="91425" bIns="91425" anchor="b" anchorCtr="0">
            <a:noAutofit/>
          </a:bodyPr>
          <a:lstStyle/>
          <a:p>
            <a:pPr>
              <a:spcBef>
                <a:spcPts val="0"/>
              </a:spcBef>
              <a:buNone/>
            </a:pPr>
            <a:r>
              <a:rPr lang="en"/>
              <a:t>Detection Limits for Spectrophotometer Lab</a:t>
            </a:r>
          </a:p>
        </p:txBody>
      </p:sp>
      <p:sp>
        <p:nvSpPr>
          <p:cNvPr id="54" name="Shape 54"/>
          <p:cNvSpPr txBox="1">
            <a:spLocks noGrp="1"/>
          </p:cNvSpPr>
          <p:nvPr>
            <p:ph type="subTitle" idx="1"/>
          </p:nvPr>
        </p:nvSpPr>
        <p:spPr>
          <a:xfrm>
            <a:off x="311700" y="2834125"/>
            <a:ext cx="8520599" cy="792600"/>
          </a:xfrm>
          <a:prstGeom prst="rect">
            <a:avLst/>
          </a:prstGeom>
        </p:spPr>
        <p:txBody>
          <a:bodyPr lIns="91425" tIns="91425" rIns="91425" bIns="91425" anchor="t" anchorCtr="0">
            <a:noAutofit/>
          </a:bodyPr>
          <a:lstStyle/>
          <a:p>
            <a:pPr>
              <a:spcBef>
                <a:spcPts val="0"/>
              </a:spcBef>
              <a:buNone/>
            </a:pPr>
            <a:r>
              <a:rPr lang="en"/>
              <a:t>By Honors Students</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Detection Limits</a:t>
            </a:r>
          </a:p>
        </p:txBody>
      </p:sp>
      <p:sp>
        <p:nvSpPr>
          <p:cNvPr id="60" name="Shape 60"/>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t>A detection limit is the unique lowest possible amount of an element that can be detected by a spectrophotometer.</a:t>
            </a:r>
          </a:p>
          <a:p>
            <a:pPr rtl="0">
              <a:spcBef>
                <a:spcPts val="0"/>
              </a:spcBef>
              <a:buNone/>
            </a:pPr>
            <a:r>
              <a:rPr lang="en"/>
              <a:t>If a certain element is not detected by the spectrophotometer, the element may still be present, but in an amount lower than its specific detection limit. </a:t>
            </a:r>
          </a:p>
          <a:p>
            <a:pPr rtl="0">
              <a:spcBef>
                <a:spcPts val="0"/>
              </a:spcBef>
              <a:buNone/>
            </a:pPr>
            <a:r>
              <a:rPr lang="en"/>
              <a:t>Detection limits are generally defined by upper and lower bounds. The upper bound is the lowest quantity of the sample that was still detected by the spectrophotometer. The lower bound is the highest quantity of the sample that could not be detected. The exact detection limit of the element will be between these two bounds.</a:t>
            </a:r>
          </a:p>
          <a:p>
            <a:pPr>
              <a:spcBef>
                <a:spcPts val="0"/>
              </a:spcBef>
              <a:buNone/>
            </a:pPr>
            <a:endParaRP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solidFill>
                  <a:srgbClr val="FFFFFF"/>
                </a:solidFill>
              </a:rPr>
              <a:t>How to Find Detection Limits</a:t>
            </a:r>
          </a:p>
        </p:txBody>
      </p:sp>
      <p:sp>
        <p:nvSpPr>
          <p:cNvPr id="66" name="Shape 6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solidFill>
                  <a:srgbClr val="B7B7B7"/>
                </a:solidFill>
              </a:rPr>
              <a:t>In order to find our detection limits we started with a 0.5 molar solution that we knew could be detected by the spectrophotometer.</a:t>
            </a:r>
          </a:p>
          <a:p>
            <a:pPr rtl="0">
              <a:spcBef>
                <a:spcPts val="0"/>
              </a:spcBef>
              <a:buNone/>
            </a:pPr>
            <a:r>
              <a:rPr lang="en">
                <a:solidFill>
                  <a:srgbClr val="B7B7B7"/>
                </a:solidFill>
              </a:rPr>
              <a:t>In order to make a 0.5 molar solution we took a certain amount of our solute, a different amount for each element.</a:t>
            </a:r>
          </a:p>
          <a:p>
            <a:pPr>
              <a:spcBef>
                <a:spcPts val="0"/>
              </a:spcBef>
              <a:buNone/>
            </a:pPr>
            <a:r>
              <a:rPr lang="en">
                <a:solidFill>
                  <a:srgbClr val="B7B7B7"/>
                </a:solidFill>
              </a:rPr>
              <a:t>For example, for sodium, we put 0.22 grams of NaCl in 100 ml of distilled water, and this made a 0.5 molar solution.</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Relevance</a:t>
            </a:r>
          </a:p>
        </p:txBody>
      </p:sp>
      <p:sp>
        <p:nvSpPr>
          <p:cNvPr id="72" name="Shape 7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t>Knowing the methodology detection limit is important, because it provides an explanation for why an element cannot be detected. </a:t>
            </a:r>
          </a:p>
          <a:p>
            <a:pPr>
              <a:spcBef>
                <a:spcPts val="0"/>
              </a:spcBef>
              <a:buNone/>
            </a:pPr>
            <a:r>
              <a:rPr lang="en"/>
              <a:t>That element would either not be present or be present in amounts lower than its detection limit. </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solidFill>
                  <a:srgbClr val="B7B7B7"/>
                </a:solidFill>
              </a:rPr>
              <a:t>Results</a:t>
            </a:r>
          </a:p>
        </p:txBody>
      </p:sp>
      <p:sp>
        <p:nvSpPr>
          <p:cNvPr id="78" name="Shape 7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a:solidFill>
                  <a:srgbClr val="EFEFEF"/>
                </a:solidFill>
              </a:rPr>
              <a:t>Then we decreased the moles of the solute in our solution by ⅕ so the next solution was a 0.1 molar solution. This solution would be far more diluted, making it more difficult to detect the solute.</a:t>
            </a:r>
          </a:p>
          <a:p>
            <a:pPr lvl="0" rtl="0">
              <a:spcBef>
                <a:spcPts val="0"/>
              </a:spcBef>
              <a:buClr>
                <a:schemeClr val="dk1"/>
              </a:buClr>
              <a:buSzPct val="61111"/>
              <a:buFont typeface="Arial"/>
              <a:buNone/>
            </a:pPr>
            <a:r>
              <a:rPr lang="en">
                <a:solidFill>
                  <a:srgbClr val="EFEFEF"/>
                </a:solidFill>
              </a:rPr>
              <a:t>For sodium, we found that the detection limit lower bound was 0.00016 which translates to 3,680 parts per billion.</a:t>
            </a:r>
          </a:p>
          <a:p>
            <a:pPr lvl="0" rtl="0">
              <a:spcBef>
                <a:spcPts val="0"/>
              </a:spcBef>
              <a:buClr>
                <a:schemeClr val="dk1"/>
              </a:buClr>
              <a:buSzPct val="61111"/>
              <a:buFont typeface="Arial"/>
              <a:buNone/>
            </a:pPr>
            <a:r>
              <a:rPr lang="en">
                <a:solidFill>
                  <a:srgbClr val="EFEFEF"/>
                </a:solidFill>
              </a:rPr>
              <a:t>The upper bound of our detection limit was 0.0008 which translates to 18,400 parts per billion</a:t>
            </a:r>
          </a:p>
          <a:p>
            <a:pPr lvl="0" rtl="0">
              <a:spcBef>
                <a:spcPts val="0"/>
              </a:spcBef>
              <a:buClr>
                <a:schemeClr val="dk1"/>
              </a:buClr>
              <a:buFont typeface="Arial"/>
              <a:buNone/>
            </a:pPr>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599" cy="632100"/>
          </a:xfrm>
          <a:prstGeom prst="rect">
            <a:avLst/>
          </a:prstGeom>
        </p:spPr>
        <p:txBody>
          <a:bodyPr lIns="91425" tIns="91425" rIns="91425" bIns="91425" anchor="t" anchorCtr="0">
            <a:noAutofit/>
          </a:bodyPr>
          <a:lstStyle/>
          <a:p>
            <a:pPr>
              <a:spcBef>
                <a:spcPts val="0"/>
              </a:spcBef>
              <a:buNone/>
            </a:pPr>
            <a:r>
              <a:rPr lang="en" sz="2200"/>
              <a:t>Positive results are seen on the spectrophotometer as </a:t>
            </a:r>
          </a:p>
        </p:txBody>
      </p:sp>
      <p:pic>
        <p:nvPicPr>
          <p:cNvPr id="84" name="Shape 84"/>
          <p:cNvPicPr preferRelativeResize="0"/>
          <p:nvPr/>
        </p:nvPicPr>
        <p:blipFill>
          <a:blip r:embed="rId3">
            <a:alphaModFix/>
          </a:blip>
          <a:stretch>
            <a:fillRect/>
          </a:stretch>
        </p:blipFill>
        <p:spPr>
          <a:xfrm>
            <a:off x="978275" y="1077100"/>
            <a:ext cx="7026647" cy="3952496"/>
          </a:xfrm>
          <a:prstGeom prst="rect">
            <a:avLst/>
          </a:prstGeom>
          <a:noFill/>
          <a:ln>
            <a:noFill/>
          </a:ln>
        </p:spPr>
      </p:pic>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rtl="0">
              <a:spcBef>
                <a:spcPts val="0"/>
              </a:spcBef>
              <a:buNone/>
            </a:pPr>
            <a:r>
              <a:rPr lang="en"/>
              <a:t>Upper and Lower Bounds of all Metals Detected</a:t>
            </a:r>
          </a:p>
          <a:p>
            <a:pPr>
              <a:spcBef>
                <a:spcPts val="0"/>
              </a:spcBef>
              <a:buNone/>
            </a:pPr>
            <a:endParaRPr/>
          </a:p>
        </p:txBody>
      </p:sp>
      <p:pic>
        <p:nvPicPr>
          <p:cNvPr id="90" name="Shape 90"/>
          <p:cNvPicPr preferRelativeResize="0"/>
          <p:nvPr/>
        </p:nvPicPr>
        <p:blipFill>
          <a:blip r:embed="rId3">
            <a:alphaModFix/>
          </a:blip>
          <a:stretch>
            <a:fillRect/>
          </a:stretch>
        </p:blipFill>
        <p:spPr>
          <a:xfrm>
            <a:off x="217062" y="1686725"/>
            <a:ext cx="8709874" cy="1969924"/>
          </a:xfrm>
          <a:prstGeom prst="rect">
            <a:avLst/>
          </a:prstGeom>
          <a:noFill/>
          <a:ln>
            <a:noFill/>
          </a:ln>
        </p:spPr>
      </p:pic>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Shape 95"/>
          <p:cNvPicPr preferRelativeResize="0"/>
          <p:nvPr/>
        </p:nvPicPr>
        <p:blipFill>
          <a:blip r:embed="rId3">
            <a:alphaModFix/>
          </a:blip>
          <a:stretch>
            <a:fillRect/>
          </a:stretch>
        </p:blipFill>
        <p:spPr>
          <a:xfrm>
            <a:off x="344465" y="0"/>
            <a:ext cx="8455070" cy="5143500"/>
          </a:xfrm>
          <a:prstGeom prst="rect">
            <a:avLst/>
          </a:prstGeom>
          <a:noFill/>
          <a:ln>
            <a:noFill/>
          </a:ln>
        </p:spPr>
      </p:pic>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Shape 100"/>
          <p:cNvPicPr preferRelativeResize="0"/>
          <p:nvPr/>
        </p:nvPicPr>
        <p:blipFill>
          <a:blip r:embed="rId3">
            <a:alphaModFix/>
          </a:blip>
          <a:stretch>
            <a:fillRect/>
          </a:stretch>
        </p:blipFill>
        <p:spPr>
          <a:xfrm>
            <a:off x="177300" y="105150"/>
            <a:ext cx="8769851" cy="4933199"/>
          </a:xfrm>
          <a:prstGeom prst="rect">
            <a:avLst/>
          </a:prstGeom>
          <a:noFill/>
          <a:ln>
            <a:noFill/>
          </a:ln>
        </p:spPr>
      </p:pic>
    </p:spTree>
  </p:cSld>
  <p:clrMapOvr>
    <a:masterClrMapping/>
  </p:clrMapOvr>
  <p:transition xmlns:p14="http://schemas.microsoft.com/office/powerpoint/2010/mai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332</Words>
  <Application>Microsoft Macintosh PowerPoint</Application>
  <PresentationFormat>On-screen Show (16:9)</PresentationFormat>
  <Paragraphs>19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simple-light-2</vt:lpstr>
      <vt:lpstr>Detection Limits for Spectrophotometer Lab</vt:lpstr>
      <vt:lpstr>Detection Limits</vt:lpstr>
      <vt:lpstr>How to Find Detection Limits</vt:lpstr>
      <vt:lpstr>Relevance</vt:lpstr>
      <vt:lpstr>Results</vt:lpstr>
      <vt:lpstr>Positive results are seen on the spectrophotometer as </vt:lpstr>
      <vt:lpstr>Upper and Lower Bounds of all Metals Detected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Detection Limits for Spectrophotometer Lab</dc:title>
  <cp:lastModifiedBy>LYNN NAUMAN</cp:lastModifiedBy>
  <cp:revision>1</cp:revision>
  <dcterms:modified xsi:type="dcterms:W3CDTF">2015-12-14T03:31:09Z</dcterms:modified>
</cp:coreProperties>
</file>